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sldIdLst>
    <p:sldId id="256" r:id="rId2"/>
    <p:sldId id="257" r:id="rId3"/>
    <p:sldId id="258" r:id="rId4"/>
    <p:sldId id="264" r:id="rId5"/>
    <p:sldId id="268" r:id="rId6"/>
    <p:sldId id="269" r:id="rId7"/>
    <p:sldId id="270" r:id="rId8"/>
    <p:sldId id="271" r:id="rId9"/>
    <p:sldId id="265" r:id="rId10"/>
    <p:sldId id="276" r:id="rId11"/>
    <p:sldId id="277" r:id="rId12"/>
    <p:sldId id="260" r:id="rId13"/>
    <p:sldId id="272" r:id="rId14"/>
    <p:sldId id="266" r:id="rId15"/>
    <p:sldId id="267" r:id="rId16"/>
    <p:sldId id="261" r:id="rId17"/>
    <p:sldId id="259" r:id="rId18"/>
    <p:sldId id="262" r:id="rId19"/>
    <p:sldId id="263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81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64DE42A-0784-2B4A-8FD5-27192AD1963E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2DFE52-B9EE-F14C-834F-F35BB672AC0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D:%5CChapter-2%5Cppp%5CText%20Chapter%2002%5COxgnMol.swf" TargetMode="External"/><Relationship Id="rId5" Type="http://schemas.openxmlformats.org/officeDocument/2006/relationships/hyperlink" Target="http://www.usfca.edu/fac-staff/Courses/BIOL104_USF/104_Fall03_ppt/Text%20Chapter%2002/OxgnMol.swf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D:%5CSodium.swf%5C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16, section 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Elements Bond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084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 descr="ionicblu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8305800" cy="566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>
    <p:check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dogionic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84238"/>
            <a:ext cx="8686800" cy="521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0" y="76200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000" b="1">
                <a:cs typeface="+mn-cs"/>
              </a:rPr>
              <a:t>Ionic Bonds: One Big Greedy Thief Dog!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Covalent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</a:t>
            </a:r>
            <a:r>
              <a:rPr lang="en-US" b="1" dirty="0" smtClean="0"/>
              <a:t>covalent bond </a:t>
            </a:r>
            <a:r>
              <a:rPr lang="en-US" dirty="0" smtClean="0"/>
              <a:t>forms between atoms that share electrons.</a:t>
            </a:r>
          </a:p>
          <a:p>
            <a:r>
              <a:rPr lang="en-US" dirty="0" smtClean="0"/>
              <a:t>Atoms sharing electrons form a neutral particle called a </a:t>
            </a:r>
            <a:r>
              <a:rPr lang="en-US" b="1" dirty="0" smtClean="0"/>
              <a:t>molecule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Covalently bonded compounds are called </a:t>
            </a:r>
            <a:r>
              <a:rPr lang="en-US" b="1" dirty="0" smtClean="0"/>
              <a:t>molecular compounds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No electrons are gained or lost.</a:t>
            </a:r>
          </a:p>
          <a:p>
            <a:r>
              <a:rPr lang="en-US" dirty="0" smtClean="0"/>
              <a:t>Two pairs of electrons are involved in a </a:t>
            </a:r>
            <a:r>
              <a:rPr lang="en-US" b="1" dirty="0" smtClean="0"/>
              <a:t>double</a:t>
            </a:r>
            <a:r>
              <a:rPr lang="en-US" dirty="0" smtClean="0"/>
              <a:t> </a:t>
            </a:r>
            <a:r>
              <a:rPr lang="en-US" i="1" dirty="0" smtClean="0"/>
              <a:t>bond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8471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covalentblu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7391400" cy="544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3" name="WordArt 5"/>
          <p:cNvSpPr>
            <a:spLocks noChangeArrowheads="1" noChangeShapeType="1" noTextEdit="1"/>
          </p:cNvSpPr>
          <p:nvPr/>
        </p:nvSpPr>
        <p:spPr bwMode="auto">
          <a:xfrm>
            <a:off x="3138488" y="3127375"/>
            <a:ext cx="2867025" cy="6111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Covalent Bonds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im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30" y="1219201"/>
            <a:ext cx="8252042" cy="527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359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3972613"/>
            <a:ext cx="9144000" cy="2885387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020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5"/>
          <a:stretch/>
        </p:blipFill>
        <p:spPr bwMode="auto">
          <a:xfrm>
            <a:off x="203200" y="2903"/>
            <a:ext cx="8940800" cy="373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03200" y="3972613"/>
            <a:ext cx="8940800" cy="2447925"/>
            <a:chOff x="-25400" y="4421883"/>
            <a:chExt cx="8940800" cy="2447925"/>
          </a:xfrm>
        </p:grpSpPr>
        <p:sp>
          <p:nvSpPr>
            <p:cNvPr id="7" name="Text Box 1028"/>
            <p:cNvSpPr txBox="1">
              <a:spLocks noChangeArrowheads="1"/>
            </p:cNvSpPr>
            <p:nvPr/>
          </p:nvSpPr>
          <p:spPr bwMode="auto">
            <a:xfrm>
              <a:off x="-25400" y="4421883"/>
              <a:ext cx="8940800" cy="1077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</a:rPr>
                <a:t>Octet Rule = atoms tend to gain, lose or share electrons so as to have 8 </a:t>
              </a:r>
              <a:r>
                <a:rPr lang="en-US" sz="3200" b="1" dirty="0" smtClean="0">
                  <a:solidFill>
                    <a:schemeClr val="bg1"/>
                  </a:solidFill>
                </a:rPr>
                <a:t>electrons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 Box 1029"/>
            <p:cNvSpPr txBox="1">
              <a:spLocks noChangeArrowheads="1"/>
            </p:cNvSpPr>
            <p:nvPr/>
          </p:nvSpPr>
          <p:spPr bwMode="auto">
            <a:xfrm>
              <a:off x="457200" y="5484813"/>
              <a:ext cx="3505200" cy="13849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Wingdings" charset="0"/>
                <a:buChar char="ü"/>
              </a:pPr>
              <a:r>
                <a:rPr lang="en-US" sz="2800" b="1" dirty="0">
                  <a:solidFill>
                    <a:srgbClr val="FFFFFF"/>
                  </a:solidFill>
                </a:rPr>
                <a:t>C would like to </a:t>
              </a:r>
            </a:p>
            <a:p>
              <a:pPr>
                <a:buFont typeface="Wingdings" charset="0"/>
                <a:buChar char="ü"/>
              </a:pPr>
              <a:r>
                <a:rPr lang="en-US" sz="2800" b="1" dirty="0">
                  <a:solidFill>
                    <a:srgbClr val="FFFFFF"/>
                  </a:solidFill>
                </a:rPr>
                <a:t>N would like to</a:t>
              </a:r>
            </a:p>
            <a:p>
              <a:pPr>
                <a:buFont typeface="Wingdings" charset="0"/>
                <a:buChar char="ü"/>
              </a:pPr>
              <a:r>
                <a:rPr lang="en-US" sz="2800" b="1" dirty="0">
                  <a:solidFill>
                    <a:srgbClr val="FFFFFF"/>
                  </a:solidFill>
                </a:rPr>
                <a:t>O would like to</a:t>
              </a:r>
            </a:p>
          </p:txBody>
        </p:sp>
        <p:sp>
          <p:nvSpPr>
            <p:cNvPr id="9" name="Text Box 1030"/>
            <p:cNvSpPr txBox="1">
              <a:spLocks noChangeArrowheads="1"/>
            </p:cNvSpPr>
            <p:nvPr/>
          </p:nvSpPr>
          <p:spPr bwMode="auto">
            <a:xfrm>
              <a:off x="4098925" y="5476875"/>
              <a:ext cx="2674593" cy="13849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 dirty="0">
                  <a:solidFill>
                    <a:srgbClr val="FFFF00"/>
                  </a:solidFill>
                </a:rPr>
                <a:t>Gain 4 </a:t>
              </a:r>
              <a:r>
                <a:rPr lang="en-US" sz="2800" b="1" i="1" dirty="0" smtClean="0">
                  <a:solidFill>
                    <a:srgbClr val="FFFF00"/>
                  </a:solidFill>
                </a:rPr>
                <a:t>electrons</a:t>
              </a:r>
            </a:p>
            <a:p>
              <a:r>
                <a:rPr lang="en-US" sz="2800" b="1" i="1" dirty="0">
                  <a:solidFill>
                    <a:srgbClr val="FFFF00"/>
                  </a:solidFill>
                </a:rPr>
                <a:t>Gain 3 electrons</a:t>
              </a:r>
            </a:p>
            <a:p>
              <a:r>
                <a:rPr lang="en-US" sz="2800" b="1" i="1" dirty="0">
                  <a:solidFill>
                    <a:srgbClr val="FFFF00"/>
                  </a:solidFill>
                </a:rPr>
                <a:t>Gain 2 </a:t>
              </a:r>
              <a:r>
                <a:rPr lang="en-US" sz="2800" b="1" i="1" dirty="0" smtClean="0">
                  <a:solidFill>
                    <a:srgbClr val="FFFF00"/>
                  </a:solidFill>
                </a:rPr>
                <a:t>electrons</a:t>
              </a:r>
              <a:endParaRPr lang="en-US" sz="2800" b="1" i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4501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 Bonds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polar bond </a:t>
            </a:r>
            <a:r>
              <a:rPr lang="en-US" dirty="0" smtClean="0"/>
              <a:t>occurs when electrons are unevenly shared.</a:t>
            </a:r>
          </a:p>
          <a:p>
            <a:pPr lvl="1"/>
            <a:r>
              <a:rPr lang="en-US" sz="2800" b="1" dirty="0" smtClean="0">
                <a:solidFill>
                  <a:schemeClr val="tx1"/>
                </a:solidFill>
              </a:rPr>
              <a:t>Polar </a:t>
            </a:r>
            <a:r>
              <a:rPr lang="en-US" sz="2800" dirty="0" smtClean="0">
                <a:solidFill>
                  <a:schemeClr val="tx1"/>
                </a:solidFill>
              </a:rPr>
              <a:t>molecules such as water have two opposite ends, or poles, like magnets</a:t>
            </a:r>
          </a:p>
          <a:p>
            <a:pPr lvl="1"/>
            <a:r>
              <a:rPr lang="en-US" sz="2800" b="1" dirty="0" smtClean="0">
                <a:solidFill>
                  <a:schemeClr val="tx1"/>
                </a:solidFill>
              </a:rPr>
              <a:t>Nonpolar</a:t>
            </a:r>
            <a:r>
              <a:rPr lang="en-US" sz="2800" dirty="0" smtClean="0">
                <a:solidFill>
                  <a:schemeClr val="tx1"/>
                </a:solidFill>
              </a:rPr>
              <a:t> bonds form between atoms of the same element.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23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Symbols are used to represent atoms and compounds.</a:t>
            </a:r>
          </a:p>
          <a:p>
            <a:r>
              <a:rPr lang="en-US" dirty="0" smtClean="0"/>
              <a:t>Elements are represented by one-, two-, or three-letter symbols.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Compounds are described using element symbols and numbers.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83000" y="3025914"/>
            <a:ext cx="119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Cl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683000" y="4718468"/>
            <a:ext cx="119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H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85016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971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In the formula,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O, the small 2 after the H is called a </a:t>
            </a:r>
            <a:r>
              <a:rPr lang="en-US" sz="3200" b="1" dirty="0" smtClean="0"/>
              <a:t>subscript</a:t>
            </a:r>
            <a:r>
              <a:rPr lang="en-US" sz="3200" dirty="0" smtClean="0"/>
              <a:t>, and indicates the number of atoms of hydrogen in the molecule.</a:t>
            </a:r>
          </a:p>
          <a:p>
            <a:r>
              <a:rPr lang="en-US" sz="3200" dirty="0" smtClean="0"/>
              <a:t>If there is </a:t>
            </a:r>
            <a:r>
              <a:rPr lang="en-US" sz="3200" b="1" dirty="0" smtClean="0"/>
              <a:t>NO subscript</a:t>
            </a:r>
            <a:r>
              <a:rPr lang="en-US" sz="3200" dirty="0" smtClean="0"/>
              <a:t>, it is understood that there is one atom of the element present.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93800" y="5226854"/>
            <a:ext cx="749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93800" indent="-1193800"/>
            <a:r>
              <a:rPr lang="en-US" sz="3200" dirty="0" smtClean="0"/>
              <a:t>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= 2 atoms of hydrogen and 1 atom of oxygen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2466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Formula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</a:t>
            </a:r>
            <a:r>
              <a:rPr lang="en-US" sz="3200" b="1" dirty="0" smtClean="0"/>
              <a:t>chemical formula </a:t>
            </a:r>
            <a:r>
              <a:rPr lang="en-US" sz="3200" dirty="0" smtClean="0"/>
              <a:t>is a combination of chemical symbols and numbers.</a:t>
            </a:r>
          </a:p>
          <a:p>
            <a:r>
              <a:rPr lang="en-US" sz="3200" dirty="0" smtClean="0"/>
              <a:t>It tells </a:t>
            </a:r>
            <a:r>
              <a:rPr lang="en-US" sz="3200" b="1" dirty="0" smtClean="0"/>
              <a:t>which elem</a:t>
            </a:r>
            <a:r>
              <a:rPr lang="en-US" sz="3200" dirty="0" smtClean="0"/>
              <a:t>ents are present and </a:t>
            </a:r>
            <a:r>
              <a:rPr lang="en-US" sz="3200" b="1" dirty="0" smtClean="0"/>
              <a:t>how many atoms</a:t>
            </a:r>
            <a:r>
              <a:rPr lang="en-US" sz="3200" dirty="0" smtClean="0"/>
              <a:t> of each element are present.</a:t>
            </a:r>
          </a:p>
          <a:p>
            <a:r>
              <a:rPr lang="en-US" sz="3200" dirty="0" smtClean="0"/>
              <a:t>Again, no subscript means that </a:t>
            </a:r>
            <a:r>
              <a:rPr lang="en-US" sz="3200" b="1" dirty="0" smtClean="0"/>
              <a:t>one</a:t>
            </a:r>
            <a:r>
              <a:rPr lang="en-US" sz="3200" dirty="0" smtClean="0"/>
              <a:t> atom of that element is present!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692400" y="5562600"/>
            <a:ext cx="4165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END!!!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29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Elements Bond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743478"/>
          </a:xfrm>
        </p:spPr>
        <p:txBody>
          <a:bodyPr/>
          <a:lstStyle/>
          <a:p>
            <a:r>
              <a:rPr lang="en-US" dirty="0" smtClean="0"/>
              <a:t>Atoms form </a:t>
            </a:r>
            <a:r>
              <a:rPr lang="en-US" b="1" dirty="0" smtClean="0"/>
              <a:t>bonds</a:t>
            </a:r>
            <a:r>
              <a:rPr lang="en-US" dirty="0" smtClean="0"/>
              <a:t> by losing electrons, by gaining  electrons, by pooling electrons, or by sharing electrons.</a:t>
            </a:r>
          </a:p>
          <a:p>
            <a:r>
              <a:rPr lang="en-US" dirty="0" smtClean="0"/>
              <a:t>An atom that is no longer neutral because it has lost or gained an electron is called an </a:t>
            </a:r>
            <a:r>
              <a:rPr lang="en-US" b="1" dirty="0" smtClean="0"/>
              <a:t>ion.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59512"/>
              </p:ext>
            </p:extLst>
          </p:nvPr>
        </p:nvGraphicFramePr>
        <p:xfrm>
          <a:off x="228603" y="4851400"/>
          <a:ext cx="8737596" cy="17068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48228"/>
                <a:gridCol w="1248228"/>
                <a:gridCol w="1248228"/>
                <a:gridCol w="1248228"/>
                <a:gridCol w="1248228"/>
                <a:gridCol w="1248228"/>
                <a:gridCol w="1248228"/>
              </a:tblGrid>
              <a:tr h="48260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2000" dirty="0" smtClean="0"/>
                        <a:t># Protons</a:t>
                      </a:r>
                    </a:p>
                    <a:p>
                      <a:pPr marL="0" indent="0" algn="ctr"/>
                      <a:r>
                        <a:rPr lang="en-US" sz="2000" dirty="0" smtClean="0"/>
                        <a:t>before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# Electrons</a:t>
                      </a:r>
                    </a:p>
                    <a:p>
                      <a:pPr algn="ctr"/>
                      <a:r>
                        <a:rPr lang="en-US" sz="2000" dirty="0" smtClean="0"/>
                        <a:t>before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Charge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# Protons</a:t>
                      </a:r>
                    </a:p>
                    <a:p>
                      <a:pPr algn="ctr"/>
                      <a:r>
                        <a:rPr lang="en-US" sz="2000" dirty="0" smtClean="0"/>
                        <a:t>after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# Electrons</a:t>
                      </a:r>
                    </a:p>
                    <a:p>
                      <a:pPr algn="ctr"/>
                      <a:r>
                        <a:rPr lang="en-US" sz="2000" dirty="0" smtClean="0"/>
                        <a:t>after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Charge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Sodium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11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11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11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Chlorine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18</a:t>
                      </a:r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544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-66675"/>
            <a:ext cx="8915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FFFF99"/>
                </a:solidFill>
                <a:latin typeface="Tahoma" charset="0"/>
                <a:cs typeface="+mn-cs"/>
              </a:rPr>
              <a:t>2. Covalent bonds- </a:t>
            </a:r>
            <a:r>
              <a:rPr lang="en-US" sz="2000">
                <a:cs typeface="+mn-cs"/>
              </a:rPr>
              <a:t>Two atoms share one or more pairs of outer-shell electrons. </a:t>
            </a:r>
          </a:p>
        </p:txBody>
      </p:sp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1216025" y="0"/>
            <a:ext cx="72421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defRPr/>
            </a:pPr>
            <a:endParaRPr lang="en-US" sz="4400">
              <a:solidFill>
                <a:schemeClr val="tx2"/>
              </a:solidFill>
              <a:cs typeface="+mn-cs"/>
            </a:endParaRPr>
          </a:p>
        </p:txBody>
      </p:sp>
      <p:pic>
        <p:nvPicPr>
          <p:cNvPr id="131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99"/>
              </a:clrFrom>
              <a:clrTo>
                <a:srgbClr val="00009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727075" y="1819275"/>
            <a:ext cx="4237038" cy="390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1763713" y="1276350"/>
            <a:ext cx="189388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  <a:cs typeface="+mn-cs"/>
              </a:rPr>
              <a:t>Oxygen Atom</a:t>
            </a:r>
          </a:p>
        </p:txBody>
      </p:sp>
      <p:pic>
        <p:nvPicPr>
          <p:cNvPr id="13107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99"/>
              </a:clrFrom>
              <a:clrTo>
                <a:srgbClr val="00009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4405313" y="1774825"/>
            <a:ext cx="4237037" cy="390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5399088" y="1276350"/>
            <a:ext cx="189388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  <a:cs typeface="+mn-cs"/>
              </a:rPr>
              <a:t>Oxygen Atom</a:t>
            </a:r>
          </a:p>
        </p:txBody>
      </p:sp>
      <p:sp>
        <p:nvSpPr>
          <p:cNvPr id="131079" name="Text Box 7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2455863" y="6253163"/>
            <a:ext cx="40782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600" b="1">
                <a:solidFill>
                  <a:srgbClr val="FEFE0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  <a:cs typeface="+mn-cs"/>
                <a:hlinkClick r:id="rId5" action="ppaction://hlinkfile" tooltip="Click to animate"/>
              </a:rPr>
              <a:t>Oxygen  Molecule  (O</a:t>
            </a:r>
            <a:r>
              <a:rPr lang="en-US" sz="3600" b="1" baseline="-25000">
                <a:solidFill>
                  <a:srgbClr val="FEFE0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  <a:cs typeface="+mn-cs"/>
                <a:hlinkClick r:id="rId5" action="ppaction://hlinkfile" tooltip="Click to animate"/>
              </a:rPr>
              <a:t>2</a:t>
            </a:r>
            <a:r>
              <a:rPr lang="en-US" sz="3600" b="1">
                <a:solidFill>
                  <a:srgbClr val="FEFE0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  <a:cs typeface="+mn-cs"/>
                <a:hlinkClick r:id="rId5" action="ppaction://hlinkfile" tooltip="Click to animate"/>
              </a:rPr>
              <a:t>)</a:t>
            </a:r>
            <a:endParaRPr lang="en-US" sz="3600" b="1">
              <a:solidFill>
                <a:srgbClr val="FEFE0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charset="0"/>
              <a:cs typeface="+mn-cs"/>
            </a:endParaRPr>
          </a:p>
        </p:txBody>
      </p:sp>
      <p:sp>
        <p:nvSpPr>
          <p:cNvPr id="131080" name="AutoShape 8"/>
          <p:cNvSpPr>
            <a:spLocks/>
          </p:cNvSpPr>
          <p:nvPr/>
        </p:nvSpPr>
        <p:spPr bwMode="auto">
          <a:xfrm rot="-5400000">
            <a:off x="4154488" y="2352675"/>
            <a:ext cx="682625" cy="7381875"/>
          </a:xfrm>
          <a:prstGeom prst="leftBrace">
            <a:avLst>
              <a:gd name="adj1" fmla="val 90116"/>
              <a:gd name="adj2" fmla="val 50000"/>
            </a:avLst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081" name="Rectangle 9"/>
          <p:cNvSpPr>
            <a:spLocks noChangeArrowheads="1"/>
          </p:cNvSpPr>
          <p:nvPr/>
        </p:nvSpPr>
        <p:spPr bwMode="auto">
          <a:xfrm>
            <a:off x="8645525" y="5260975"/>
            <a:ext cx="104775" cy="4667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>
              <a:lnSpc>
                <a:spcPct val="85000"/>
              </a:lnSpc>
              <a:spcBef>
                <a:spcPct val="40000"/>
              </a:spcBef>
              <a:defRPr/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autoUpdateAnimBg="0"/>
      <p:bldP spid="131078" grpId="0" autoUpdateAnimBg="0"/>
      <p:bldP spid="131079" grpId="0" autoUpdateAnimBg="0"/>
      <p:bldP spid="13108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ext Box 2"/>
          <p:cNvSpPr txBox="1">
            <a:spLocks noChangeArrowheads="1"/>
          </p:cNvSpPr>
          <p:nvPr/>
        </p:nvSpPr>
        <p:spPr bwMode="auto">
          <a:xfrm>
            <a:off x="0" y="76200"/>
            <a:ext cx="9144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000" b="1">
                <a:cs typeface="+mn-cs"/>
              </a:rPr>
              <a:t>Metallic Bonds: Mellow dogs with plenty of bones to go around.</a:t>
            </a:r>
          </a:p>
        </p:txBody>
      </p:sp>
      <p:pic>
        <p:nvPicPr>
          <p:cNvPr id="39938" name="Picture 3" descr="dogmetlc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31925"/>
            <a:ext cx="8534400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Ionic Bond, A Sea of Electrons</a:t>
            </a:r>
          </a:p>
        </p:txBody>
      </p:sp>
      <p:pic>
        <p:nvPicPr>
          <p:cNvPr id="134148" name="Picture 4" descr="metallicblue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606550"/>
            <a:ext cx="6858000" cy="46577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Ionic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</a:t>
            </a:r>
            <a:r>
              <a:rPr lang="en-US" b="1" dirty="0" smtClean="0"/>
              <a:t>ionic bond </a:t>
            </a:r>
            <a:r>
              <a:rPr lang="en-US" dirty="0" smtClean="0"/>
              <a:t>forms when positive and negative ions attract each other (like magnets).</a:t>
            </a:r>
          </a:p>
          <a:p>
            <a:r>
              <a:rPr lang="en-US" dirty="0" smtClean="0"/>
              <a:t>Two or more elements that are chemically bonded form a </a:t>
            </a:r>
            <a:r>
              <a:rPr lang="en-US" b="1" dirty="0" smtClean="0"/>
              <a:t>compound</a:t>
            </a:r>
          </a:p>
          <a:p>
            <a:r>
              <a:rPr lang="en-US" dirty="0" smtClean="0"/>
              <a:t>Some atoms can gain or lose </a:t>
            </a:r>
            <a:r>
              <a:rPr lang="en-US" b="1" dirty="0" smtClean="0"/>
              <a:t>more than one </a:t>
            </a:r>
            <a:r>
              <a:rPr lang="en-US" dirty="0" smtClean="0"/>
              <a:t>electron when they form ions.</a:t>
            </a:r>
          </a:p>
          <a:p>
            <a:r>
              <a:rPr lang="en-US" b="1" dirty="0" smtClean="0"/>
              <a:t>Metallic bonds </a:t>
            </a:r>
            <a:r>
              <a:rPr lang="en-US" dirty="0" smtClean="0"/>
              <a:t>form when metal atoms share their pooled electrons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9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91201306"/>
              </p:ext>
            </p:extLst>
          </p:nvPr>
        </p:nvGraphicFramePr>
        <p:xfrm>
          <a:off x="228600" y="3025775"/>
          <a:ext cx="8763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143000"/>
                <a:gridCol w="3378200"/>
                <a:gridCol w="1270000"/>
                <a:gridCol w="14986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Cl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 electrons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 (2-8-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17</a:t>
                      </a:r>
                    </a:p>
                    <a:p>
                      <a:r>
                        <a:rPr lang="en-US" sz="2400" dirty="0" smtClean="0"/>
                        <a:t>(2-8-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 protons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17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Charge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Positive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Negative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im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1600200"/>
            <a:ext cx="78740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28600" y="1524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Ionic Bonds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695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  <a:ln w="38100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smtClean="0"/>
              <a:t>Formation of Sodium Ion</a:t>
            </a:r>
            <a:endParaRPr lang="en-US" b="1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1600200"/>
            <a:ext cx="83820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800" b="1" dirty="0" smtClean="0"/>
              <a:t>  </a:t>
            </a:r>
            <a:r>
              <a:rPr lang="en-US" sz="2800" b="1" dirty="0" smtClean="0">
                <a:solidFill>
                  <a:schemeClr val="accent1"/>
                </a:solidFill>
              </a:rPr>
              <a:t>Sodium atom                            Sodium ion </a:t>
            </a:r>
          </a:p>
          <a:p>
            <a:pPr>
              <a:buFontTx/>
              <a:buNone/>
            </a:pPr>
            <a:r>
              <a:rPr lang="en-US" sz="3000" b="1" dirty="0" smtClean="0"/>
              <a:t>    Na </a:t>
            </a:r>
            <a:r>
              <a:rPr lang="en-US" sz="3400" b="1" baseline="30000" dirty="0" smtClean="0">
                <a:sym typeface="Symbol" charset="0"/>
              </a:rPr>
              <a:t></a:t>
            </a:r>
            <a:r>
              <a:rPr lang="en-US" sz="3400" b="1" baseline="30000" dirty="0" smtClean="0"/>
              <a:t> </a:t>
            </a:r>
            <a:r>
              <a:rPr lang="en-US" sz="3400" b="1" dirty="0" smtClean="0"/>
              <a:t> </a:t>
            </a:r>
            <a:r>
              <a:rPr lang="en-US" sz="3000" b="1" dirty="0" smtClean="0"/>
              <a:t>        –  e</a:t>
            </a:r>
            <a:r>
              <a:rPr lang="en-US" sz="3000" b="1" baseline="30000" dirty="0" smtClean="0">
                <a:sym typeface="Symbol" charset="0"/>
              </a:rPr>
              <a:t></a:t>
            </a:r>
            <a:r>
              <a:rPr lang="en-US" sz="3000" b="1" dirty="0" smtClean="0"/>
              <a:t>       </a:t>
            </a:r>
            <a:r>
              <a:rPr lang="en-US" sz="3000" b="1" dirty="0" smtClean="0">
                <a:sym typeface="Symbol" charset="0"/>
              </a:rPr>
              <a:t></a:t>
            </a:r>
            <a:r>
              <a:rPr lang="en-US" sz="3000" b="1" dirty="0" smtClean="0"/>
              <a:t>      Na </a:t>
            </a:r>
            <a:r>
              <a:rPr lang="en-US" sz="3400" b="1" baseline="30000" dirty="0" smtClean="0"/>
              <a:t>+</a:t>
            </a:r>
            <a:endParaRPr lang="en-US" sz="3000" b="1" dirty="0" smtClean="0"/>
          </a:p>
          <a:p>
            <a:pPr>
              <a:buFontTx/>
              <a:buNone/>
            </a:pPr>
            <a:endParaRPr lang="en-US" sz="3000" b="1" dirty="0" smtClean="0"/>
          </a:p>
          <a:p>
            <a:pPr>
              <a:buFontTx/>
              <a:buNone/>
            </a:pPr>
            <a:r>
              <a:rPr lang="en-US" sz="3000" b="1" dirty="0" smtClean="0"/>
              <a:t> 	</a:t>
            </a:r>
            <a:r>
              <a:rPr lang="en-US" sz="3000" b="1" dirty="0" smtClean="0">
                <a:solidFill>
                  <a:srgbClr val="FF0000"/>
                </a:solidFill>
              </a:rPr>
              <a:t>2-8-1</a:t>
            </a:r>
            <a:r>
              <a:rPr lang="en-US" sz="3000" b="1" baseline="30000" dirty="0" smtClean="0">
                <a:solidFill>
                  <a:srgbClr val="FF0000"/>
                </a:solidFill>
              </a:rPr>
              <a:t>    </a:t>
            </a:r>
            <a:r>
              <a:rPr lang="en-US" sz="3000" b="1" dirty="0" smtClean="0">
                <a:solidFill>
                  <a:srgbClr val="FF0000"/>
                </a:solidFill>
              </a:rPr>
              <a:t>              		     			2-8</a:t>
            </a:r>
          </a:p>
          <a:p>
            <a:pPr>
              <a:buFontTx/>
              <a:buNone/>
            </a:pPr>
            <a:r>
              <a:rPr lang="en-US" sz="3000" b="1" dirty="0" smtClean="0"/>
              <a:t>       11 p</a:t>
            </a:r>
            <a:r>
              <a:rPr lang="en-US" sz="3000" b="1" baseline="30000" dirty="0" smtClean="0"/>
              <a:t>+</a:t>
            </a:r>
            <a:r>
              <a:rPr lang="en-US" sz="3000" b="1" dirty="0" smtClean="0"/>
              <a:t>           		         	    		 11 p</a:t>
            </a:r>
            <a:r>
              <a:rPr lang="en-US" sz="3000" b="1" baseline="30000" dirty="0" smtClean="0"/>
              <a:t>+</a:t>
            </a:r>
          </a:p>
          <a:p>
            <a:pPr>
              <a:buFontTx/>
              <a:buNone/>
            </a:pPr>
            <a:r>
              <a:rPr lang="en-US" sz="3000" b="1" baseline="30000" dirty="0" smtClean="0"/>
              <a:t>      </a:t>
            </a:r>
            <a:r>
              <a:rPr lang="en-US" sz="3000" b="1" u="sng" dirty="0" smtClean="0"/>
              <a:t>   11 e</a:t>
            </a:r>
            <a:r>
              <a:rPr lang="en-US" sz="3000" b="1" baseline="30000" dirty="0" smtClean="0"/>
              <a:t>-</a:t>
            </a:r>
            <a:r>
              <a:rPr lang="en-US" sz="3000" b="1" dirty="0" smtClean="0"/>
              <a:t>                                    </a:t>
            </a:r>
            <a:r>
              <a:rPr lang="en-US" sz="3000" b="1" u="sng" dirty="0" smtClean="0"/>
              <a:t>  10 e</a:t>
            </a:r>
            <a:r>
              <a:rPr lang="en-US" sz="3000" b="1" baseline="30000" dirty="0" smtClean="0"/>
              <a:t>-</a:t>
            </a:r>
            <a:endParaRPr lang="en-US" sz="3000" b="1" u="sng" dirty="0" smtClean="0"/>
          </a:p>
          <a:p>
            <a:pPr>
              <a:buFontTx/>
              <a:buNone/>
            </a:pPr>
            <a:r>
              <a:rPr lang="en-US" sz="3000" b="1" dirty="0" smtClean="0"/>
              <a:t>    </a:t>
            </a:r>
            <a:r>
              <a:rPr lang="en-US" sz="3000" b="1" dirty="0" smtClean="0">
                <a:solidFill>
                  <a:srgbClr val="FF0000"/>
                </a:solidFill>
              </a:rPr>
              <a:t>     0                                            1</a:t>
            </a:r>
            <a:r>
              <a:rPr lang="en-US" sz="3000" b="1" baseline="30000" dirty="0" smtClean="0">
                <a:solidFill>
                  <a:srgbClr val="FF0000"/>
                </a:solidFill>
              </a:rPr>
              <a:t>+</a:t>
            </a:r>
            <a:endParaRPr lang="en-US" sz="3000" b="1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3000" b="1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30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414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81000" y="228600"/>
            <a:ext cx="8458200" cy="1143000"/>
          </a:xfrm>
          <a:prstGeom prst="rect">
            <a:avLst/>
          </a:prstGeom>
          <a:ln w="38100">
            <a:noFill/>
            <a:miter lim="800000"/>
            <a:headEnd/>
            <a:tailEnd/>
          </a:ln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Formation of Magnesium  Ion</a:t>
            </a:r>
            <a:endParaRPr lang="en-US" sz="3800" b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1600200"/>
            <a:ext cx="8458200" cy="48768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  <a:sym typeface="Symbol" charset="0"/>
              </a:rPr>
              <a:t>Magnesium atom	             Magnesium ion</a:t>
            </a:r>
            <a:endParaRPr lang="en-US" sz="3000" b="1" baseline="30000" dirty="0" smtClean="0">
              <a:solidFill>
                <a:srgbClr val="FF0000"/>
              </a:solidFill>
              <a:sym typeface="Symbol" charset="0"/>
            </a:endParaRPr>
          </a:p>
          <a:p>
            <a:pPr>
              <a:buFontTx/>
              <a:buNone/>
            </a:pPr>
            <a:r>
              <a:rPr lang="en-US" sz="3000" b="1" baseline="30000" dirty="0" smtClean="0">
                <a:sym typeface="Symbol" charset="0"/>
              </a:rPr>
              <a:t>     </a:t>
            </a:r>
            <a:r>
              <a:rPr lang="en-US" sz="3000" b="1" baseline="-25000" dirty="0" smtClean="0">
                <a:sym typeface="Symbol" charset="0"/>
              </a:rPr>
              <a:t></a:t>
            </a:r>
            <a:endParaRPr lang="en-US" sz="3000" b="1" dirty="0" smtClean="0"/>
          </a:p>
          <a:p>
            <a:pPr>
              <a:buFontTx/>
              <a:buNone/>
            </a:pPr>
            <a:r>
              <a:rPr lang="en-US" sz="3000" b="1" dirty="0" smtClean="0"/>
              <a:t>  Mg </a:t>
            </a:r>
            <a:r>
              <a:rPr lang="en-US" sz="3000" b="1" baseline="30000" dirty="0" smtClean="0">
                <a:sym typeface="Symbol" charset="0"/>
              </a:rPr>
              <a:t></a:t>
            </a:r>
            <a:r>
              <a:rPr lang="en-US" sz="3000" b="1" baseline="30000" dirty="0" smtClean="0"/>
              <a:t> </a:t>
            </a:r>
            <a:r>
              <a:rPr lang="en-US" sz="3000" b="1" dirty="0" smtClean="0"/>
              <a:t>                –   2e</a:t>
            </a:r>
            <a:r>
              <a:rPr lang="en-US" sz="3000" b="1" baseline="30000" dirty="0" smtClean="0">
                <a:sym typeface="Symbol" charset="0"/>
              </a:rPr>
              <a:t></a:t>
            </a:r>
            <a:r>
              <a:rPr lang="en-US" sz="3000" b="1" dirty="0" smtClean="0"/>
              <a:t>    </a:t>
            </a:r>
            <a:r>
              <a:rPr lang="en-US" sz="3000" b="1" dirty="0" smtClean="0">
                <a:sym typeface="Symbol" charset="0"/>
              </a:rPr>
              <a:t></a:t>
            </a:r>
            <a:r>
              <a:rPr lang="en-US" sz="3000" b="1" dirty="0" smtClean="0"/>
              <a:t>        Mg</a:t>
            </a:r>
            <a:r>
              <a:rPr lang="en-US" sz="3000" b="1" baseline="30000" dirty="0" smtClean="0"/>
              <a:t>2+</a:t>
            </a:r>
            <a:endParaRPr lang="en-US" sz="3000" b="1" dirty="0" smtClean="0"/>
          </a:p>
          <a:p>
            <a:pPr>
              <a:buFontTx/>
              <a:buNone/>
            </a:pPr>
            <a:r>
              <a:rPr lang="en-US" sz="3000" b="1" dirty="0" smtClean="0"/>
              <a:t>      </a:t>
            </a:r>
          </a:p>
          <a:p>
            <a:pPr>
              <a:buFontTx/>
              <a:buNone/>
            </a:pPr>
            <a:r>
              <a:rPr lang="en-US" sz="3000" b="1" dirty="0" smtClean="0"/>
              <a:t> </a:t>
            </a:r>
            <a:r>
              <a:rPr lang="en-US" sz="3000" b="1" dirty="0" smtClean="0">
                <a:solidFill>
                  <a:schemeClr val="accent1"/>
                </a:solidFill>
              </a:rPr>
              <a:t>2-8-2</a:t>
            </a:r>
            <a:r>
              <a:rPr lang="en-US" sz="3000" b="1" baseline="30000" dirty="0" smtClean="0">
                <a:solidFill>
                  <a:schemeClr val="accent1"/>
                </a:solidFill>
              </a:rPr>
              <a:t>      </a:t>
            </a:r>
            <a:r>
              <a:rPr lang="en-US" sz="3000" b="1" dirty="0" smtClean="0">
                <a:solidFill>
                  <a:schemeClr val="accent1"/>
                </a:solidFill>
              </a:rPr>
              <a:t>                 					2-8</a:t>
            </a:r>
          </a:p>
          <a:p>
            <a:pPr>
              <a:buFontTx/>
              <a:buNone/>
            </a:pPr>
            <a:r>
              <a:rPr lang="en-US" sz="3000" b="1" dirty="0" smtClean="0"/>
              <a:t>       12 p</a:t>
            </a:r>
            <a:r>
              <a:rPr lang="en-US" sz="3000" b="1" baseline="30000" dirty="0" smtClean="0"/>
              <a:t>+</a:t>
            </a:r>
            <a:r>
              <a:rPr lang="en-US" sz="3000" b="1" dirty="0" smtClean="0"/>
              <a:t>           							12 p</a:t>
            </a:r>
            <a:r>
              <a:rPr lang="en-US" sz="3000" b="1" baseline="30000" dirty="0" smtClean="0"/>
              <a:t>+</a:t>
            </a:r>
            <a:endParaRPr lang="en-US" sz="3000" b="1" dirty="0" smtClean="0"/>
          </a:p>
          <a:p>
            <a:pPr>
              <a:buFontTx/>
              <a:buNone/>
            </a:pPr>
            <a:r>
              <a:rPr lang="en-US" sz="3000" b="1" u="sng" dirty="0" smtClean="0"/>
              <a:t>       12 e</a:t>
            </a:r>
            <a:r>
              <a:rPr lang="en-US" sz="3000" b="1" dirty="0" smtClean="0"/>
              <a:t>-                                     	</a:t>
            </a:r>
            <a:r>
              <a:rPr lang="en-US" sz="3000" b="1" u="sng" dirty="0" smtClean="0"/>
              <a:t>10 e</a:t>
            </a:r>
            <a:r>
              <a:rPr lang="en-US" sz="3000" b="1" baseline="30000" dirty="0" smtClean="0"/>
              <a:t>-</a:t>
            </a:r>
            <a:endParaRPr lang="en-US" sz="3000" b="1" u="sng" dirty="0" smtClean="0"/>
          </a:p>
          <a:p>
            <a:pPr>
              <a:buFontTx/>
              <a:buNone/>
            </a:pPr>
            <a:r>
              <a:rPr lang="en-US" sz="3000" b="1" dirty="0" smtClean="0">
                <a:solidFill>
                  <a:srgbClr val="FF0000"/>
                </a:solidFill>
              </a:rPr>
              <a:t>         0                                                 2</a:t>
            </a:r>
            <a:r>
              <a:rPr lang="en-US" sz="3000" b="1" baseline="30000" dirty="0" smtClean="0">
                <a:solidFill>
                  <a:srgbClr val="FF0000"/>
                </a:solidFill>
              </a:rPr>
              <a:t>+</a:t>
            </a:r>
            <a:endParaRPr lang="en-US" sz="3000" b="1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3000" b="1" dirty="0" smtClean="0"/>
          </a:p>
          <a:p>
            <a:endParaRPr lang="en-US" b="1" u="sng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57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6700" y="3016409"/>
            <a:ext cx="8877300" cy="134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000" b="1" dirty="0" smtClean="0"/>
              <a:t>2. Change </a:t>
            </a:r>
            <a:r>
              <a:rPr lang="en-US" sz="3000" b="1" dirty="0"/>
              <a:t>in electrons for octet in </a:t>
            </a:r>
            <a:r>
              <a:rPr lang="en-US" sz="3000" b="1" dirty="0" smtClean="0"/>
              <a:t>aluminum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000" b="1" dirty="0" smtClean="0"/>
              <a:t>		</a:t>
            </a:r>
            <a:r>
              <a:rPr lang="en-US" sz="3000" b="1" dirty="0" smtClean="0">
                <a:solidFill>
                  <a:schemeClr val="accent1"/>
                </a:solidFill>
              </a:rPr>
              <a:t>a)  lose 3e</a:t>
            </a:r>
            <a:r>
              <a:rPr lang="en-US" sz="3000" b="1" baseline="30000" dirty="0" smtClean="0">
                <a:solidFill>
                  <a:schemeClr val="accent1"/>
                </a:solidFill>
              </a:rPr>
              <a:t>-         	</a:t>
            </a:r>
            <a:r>
              <a:rPr lang="en-US" sz="3000" b="1" dirty="0" smtClean="0">
                <a:solidFill>
                  <a:schemeClr val="accent1"/>
                </a:solidFill>
              </a:rPr>
              <a:t>b)  gain 3 e</a:t>
            </a:r>
            <a:r>
              <a:rPr lang="en-US" sz="3000" b="1" baseline="30000" dirty="0" smtClean="0">
                <a:solidFill>
                  <a:schemeClr val="accent1"/>
                </a:solidFill>
              </a:rPr>
              <a:t>-        	</a:t>
            </a:r>
            <a:r>
              <a:rPr lang="en-US" sz="3000" b="1" dirty="0" smtClean="0">
                <a:solidFill>
                  <a:schemeClr val="accent1"/>
                </a:solidFill>
              </a:rPr>
              <a:t>c)  gain 5 e</a:t>
            </a:r>
            <a:r>
              <a:rPr lang="en-US" sz="3000" b="1" baseline="30000" dirty="0" smtClean="0">
                <a:solidFill>
                  <a:schemeClr val="accent1"/>
                </a:solidFill>
              </a:rPr>
              <a:t>-</a:t>
            </a:r>
            <a:endParaRPr lang="en-US" sz="3000" b="1" dirty="0">
              <a:solidFill>
                <a:schemeClr val="accent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66700" y="4673600"/>
            <a:ext cx="8610600" cy="11176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sz="3000" b="1" dirty="0" smtClean="0"/>
              <a:t>3. Ionic charge of </a:t>
            </a:r>
            <a:r>
              <a:rPr lang="en-US" sz="3000" b="1" smtClean="0"/>
              <a:t>aluminum                                		</a:t>
            </a:r>
            <a:r>
              <a:rPr lang="en-US" sz="3000" b="1" smtClean="0">
                <a:solidFill>
                  <a:schemeClr val="accent1"/>
                </a:solidFill>
              </a:rPr>
              <a:t>a</a:t>
            </a:r>
            <a:r>
              <a:rPr lang="en-US" sz="3000" b="1" dirty="0" smtClean="0">
                <a:solidFill>
                  <a:schemeClr val="accent1"/>
                </a:solidFill>
              </a:rPr>
              <a:t>)  3-		       	b)  5-		      	c)   3</a:t>
            </a:r>
            <a:r>
              <a:rPr lang="en-US" sz="3000" b="1" baseline="30000" dirty="0" smtClean="0">
                <a:solidFill>
                  <a:schemeClr val="accent1"/>
                </a:solidFill>
              </a:rPr>
              <a:t>+</a:t>
            </a:r>
            <a:r>
              <a:rPr lang="en-US" sz="2800" b="1" dirty="0" smtClean="0">
                <a:solidFill>
                  <a:srgbClr val="66FF33"/>
                </a:solidFill>
              </a:rPr>
              <a:t>  	</a:t>
            </a:r>
            <a:r>
              <a:rPr lang="en-US" sz="2800" b="1" dirty="0" smtClean="0"/>
              <a:t>	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6700" y="1474927"/>
            <a:ext cx="861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1.  Number </a:t>
            </a:r>
            <a:r>
              <a:rPr lang="en-US" sz="3000" b="1" dirty="0"/>
              <a:t>of valence electrons in </a:t>
            </a:r>
            <a:r>
              <a:rPr lang="en-US" sz="3000" b="1" dirty="0" smtClean="0"/>
              <a:t>aluminum</a:t>
            </a:r>
          </a:p>
          <a:p>
            <a:r>
              <a:rPr lang="en-US" sz="3000" b="1" dirty="0" smtClean="0">
                <a:solidFill>
                  <a:schemeClr val="accent1"/>
                </a:solidFill>
              </a:rPr>
              <a:t>		a)  </a:t>
            </a:r>
            <a:r>
              <a:rPr lang="en-US" sz="3000" b="1" dirty="0">
                <a:solidFill>
                  <a:schemeClr val="accent1"/>
                </a:solidFill>
              </a:rPr>
              <a:t>1 e</a:t>
            </a:r>
            <a:r>
              <a:rPr lang="en-US" sz="3000" b="1" baseline="30000" dirty="0">
                <a:solidFill>
                  <a:schemeClr val="accent1"/>
                </a:solidFill>
              </a:rPr>
              <a:t>-</a:t>
            </a:r>
            <a:r>
              <a:rPr lang="en-US" sz="3000" b="1" dirty="0">
                <a:solidFill>
                  <a:schemeClr val="accent1"/>
                </a:solidFill>
              </a:rPr>
              <a:t>	      	</a:t>
            </a:r>
            <a:r>
              <a:rPr lang="en-US" sz="3000" b="1" dirty="0" smtClean="0">
                <a:solidFill>
                  <a:schemeClr val="accent1"/>
                </a:solidFill>
              </a:rPr>
              <a:t>b)  </a:t>
            </a:r>
            <a:r>
              <a:rPr lang="en-US" sz="3000" b="1" dirty="0">
                <a:solidFill>
                  <a:schemeClr val="accent1"/>
                </a:solidFill>
              </a:rPr>
              <a:t>2 e</a:t>
            </a:r>
            <a:r>
              <a:rPr lang="en-US" sz="3000" b="1" baseline="30000" dirty="0">
                <a:solidFill>
                  <a:schemeClr val="accent1"/>
                </a:solidFill>
              </a:rPr>
              <a:t>-</a:t>
            </a:r>
            <a:r>
              <a:rPr lang="en-US" sz="3000" b="1" dirty="0">
                <a:solidFill>
                  <a:schemeClr val="accent1"/>
                </a:solidFill>
              </a:rPr>
              <a:t>		</a:t>
            </a:r>
            <a:r>
              <a:rPr lang="en-US" sz="3000" b="1" dirty="0" smtClean="0">
                <a:solidFill>
                  <a:schemeClr val="accent1"/>
                </a:solidFill>
              </a:rPr>
              <a:t>c)  </a:t>
            </a:r>
            <a:r>
              <a:rPr lang="en-US" sz="3000" b="1" dirty="0">
                <a:solidFill>
                  <a:schemeClr val="accent1"/>
                </a:solidFill>
              </a:rPr>
              <a:t>3 e</a:t>
            </a:r>
            <a:r>
              <a:rPr lang="en-US" sz="3000" b="1" baseline="30000" dirty="0" smtClean="0">
                <a:solidFill>
                  <a:schemeClr val="accent1"/>
                </a:solidFill>
              </a:rPr>
              <a:t>-</a:t>
            </a:r>
            <a:endParaRPr lang="en-US" sz="3000" b="1" dirty="0"/>
          </a:p>
          <a:p>
            <a:endParaRPr lang="en-US" sz="3000" dirty="0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  <a:ln w="38100">
            <a:noFill/>
            <a:miter lim="800000"/>
            <a:headEnd/>
            <a:tailEnd/>
          </a:ln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smtClean="0"/>
              <a:t>Learning Check </a:t>
            </a:r>
            <a:endParaRPr lang="en-US"/>
          </a:p>
        </p:txBody>
      </p:sp>
      <p:sp>
        <p:nvSpPr>
          <p:cNvPr id="4" name="Frame 3"/>
          <p:cNvSpPr/>
          <p:nvPr/>
        </p:nvSpPr>
        <p:spPr>
          <a:xfrm>
            <a:off x="6096000" y="5003800"/>
            <a:ext cx="2006600" cy="812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rame 4"/>
          <p:cNvSpPr/>
          <p:nvPr/>
        </p:nvSpPr>
        <p:spPr>
          <a:xfrm>
            <a:off x="1092200" y="3829531"/>
            <a:ext cx="2311400" cy="812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4902200" y="2203609"/>
            <a:ext cx="2006600" cy="812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38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uiExpand="1" build="p" bldLvl="2"/>
      <p:bldP spid="7" grpId="0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80443"/>
              </p:ext>
            </p:extLst>
          </p:nvPr>
        </p:nvGraphicFramePr>
        <p:xfrm>
          <a:off x="381000" y="760476"/>
          <a:ext cx="8305800" cy="423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" name="Bitmap Image" r:id="rId3" imgW="5495238" imgH="2800741" progId="Paint.Picture">
                  <p:embed/>
                </p:oleObj>
              </mc:Choice>
              <mc:Fallback>
                <p:oleObj name="Bitmap Image" r:id="rId3" imgW="5495238" imgH="280074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760476"/>
                        <a:ext cx="8305800" cy="423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81000" y="4984903"/>
            <a:ext cx="839787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dirty="0" smtClean="0"/>
              <a:t>An  </a:t>
            </a:r>
            <a:r>
              <a:rPr lang="en-US" sz="2000" dirty="0"/>
              <a:t>electron from Na is transferred to </a:t>
            </a:r>
            <a:r>
              <a:rPr lang="en-US" sz="2000" dirty="0" err="1"/>
              <a:t>Cl</a:t>
            </a:r>
            <a:r>
              <a:rPr lang="en-US" sz="2000" dirty="0"/>
              <a:t>, this causes a charge imbalance in each atom. 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Na becomes (Na+) and the </a:t>
            </a:r>
            <a:r>
              <a:rPr lang="en-US" sz="2000" dirty="0" err="1"/>
              <a:t>Cl</a:t>
            </a:r>
            <a:r>
              <a:rPr lang="en-US" sz="2000" dirty="0"/>
              <a:t> becomes (</a:t>
            </a:r>
            <a:r>
              <a:rPr lang="en-US" sz="2000" dirty="0" err="1"/>
              <a:t>Cl</a:t>
            </a:r>
            <a:r>
              <a:rPr lang="en-US" sz="2000" dirty="0"/>
              <a:t>-), charged particles or ions. 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" y="1524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Ionic Bonds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34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9400" y="1828800"/>
            <a:ext cx="4953000" cy="3581400"/>
          </a:xfrm>
        </p:spPr>
        <p:txBody>
          <a:bodyPr>
            <a:noAutofit/>
          </a:bodyPr>
          <a:lstStyle/>
          <a:p>
            <a:r>
              <a:rPr lang="en-US" dirty="0">
                <a:latin typeface="Times New Roman" charset="0"/>
              </a:rPr>
              <a:t>Can elements lose or gain more than one electron? </a:t>
            </a:r>
          </a:p>
          <a:p>
            <a:r>
              <a:rPr lang="en-US" dirty="0">
                <a:latin typeface="Times New Roman" charset="0"/>
              </a:rPr>
              <a:t>The element magnesium, Mg, in Group 2 has two electrons in its </a:t>
            </a:r>
            <a:r>
              <a:rPr lang="en-US" dirty="0" smtClean="0">
                <a:latin typeface="Times New Roman" charset="0"/>
              </a:rPr>
              <a:t>outer layer</a:t>
            </a:r>
          </a:p>
          <a:p>
            <a:r>
              <a:rPr lang="en-US" dirty="0">
                <a:latin typeface="Times New Roman" charset="0"/>
              </a:rPr>
              <a:t>Magnesium can lose these two electrons and achieve a completed energy level.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680" y="2006600"/>
            <a:ext cx="4084320" cy="3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U-Turn Arrow 4"/>
          <p:cNvSpPr/>
          <p:nvPr/>
        </p:nvSpPr>
        <p:spPr>
          <a:xfrm>
            <a:off x="6172200" y="1417638"/>
            <a:ext cx="2032000" cy="792162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2200" y="976611"/>
            <a:ext cx="215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 electrons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261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132</TotalTime>
  <Words>634</Words>
  <Application>Microsoft Macintosh PowerPoint</Application>
  <PresentationFormat>On-screen Show (4:3)</PresentationFormat>
  <Paragraphs>126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Civic</vt:lpstr>
      <vt:lpstr>Bitmap Image</vt:lpstr>
      <vt:lpstr>How Elements Bond</vt:lpstr>
      <vt:lpstr>How Elements Bond </vt:lpstr>
      <vt:lpstr>Ionic Bonds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Covalent Bonds</vt:lpstr>
      <vt:lpstr>PowerPoint Presentation</vt:lpstr>
      <vt:lpstr>PowerPoint Presentation</vt:lpstr>
      <vt:lpstr>PowerPoint Presentation</vt:lpstr>
      <vt:lpstr>Polar Bonds  </vt:lpstr>
      <vt:lpstr>Symbols</vt:lpstr>
      <vt:lpstr>Symbols (cont’d)</vt:lpstr>
      <vt:lpstr>Chemical Formula </vt:lpstr>
      <vt:lpstr>PowerPoint Presentation</vt:lpstr>
      <vt:lpstr>PowerPoint Presentation</vt:lpstr>
      <vt:lpstr>Ionic Bond, A Sea of Electrons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Elements Bond</dc:title>
  <dc:creator>St. Aloysius</dc:creator>
  <cp:lastModifiedBy>St. Aloysius</cp:lastModifiedBy>
  <cp:revision>37</cp:revision>
  <cp:lastPrinted>2012-12-05T18:15:52Z</cp:lastPrinted>
  <dcterms:created xsi:type="dcterms:W3CDTF">2012-11-30T17:11:15Z</dcterms:created>
  <dcterms:modified xsi:type="dcterms:W3CDTF">2012-12-10T16:40:04Z</dcterms:modified>
</cp:coreProperties>
</file>